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13716000"/>
  <p:notesSz cx="6858000" cy="9144000"/>
  <p:defaultTextStyle>
    <a:defPPr>
      <a:defRPr lang="zh-CN"/>
    </a:defPPr>
    <a:lvl1pPr marL="0" algn="l" defTabSz="646430" rtl="0" eaLnBrk="1" latinLnBrk="0" hangingPunct="1">
      <a:defRPr sz="1275" kern="1200">
        <a:solidFill>
          <a:schemeClr val="tx1"/>
        </a:solidFill>
        <a:latin typeface="+mn-lt"/>
        <a:ea typeface="+mn-ea"/>
        <a:cs typeface="+mn-cs"/>
      </a:defRPr>
    </a:lvl1pPr>
    <a:lvl2pPr marL="323215" algn="l" defTabSz="646430" rtl="0" eaLnBrk="1" latinLnBrk="0" hangingPunct="1">
      <a:defRPr sz="1275" kern="1200">
        <a:solidFill>
          <a:schemeClr val="tx1"/>
        </a:solidFill>
        <a:latin typeface="+mn-lt"/>
        <a:ea typeface="+mn-ea"/>
        <a:cs typeface="+mn-cs"/>
      </a:defRPr>
    </a:lvl2pPr>
    <a:lvl3pPr marL="646430" algn="l" defTabSz="646430" rtl="0" eaLnBrk="1" latinLnBrk="0" hangingPunct="1">
      <a:defRPr sz="1275" kern="1200">
        <a:solidFill>
          <a:schemeClr val="tx1"/>
        </a:solidFill>
        <a:latin typeface="+mn-lt"/>
        <a:ea typeface="+mn-ea"/>
        <a:cs typeface="+mn-cs"/>
      </a:defRPr>
    </a:lvl3pPr>
    <a:lvl4pPr marL="969645" algn="l" defTabSz="646430" rtl="0" eaLnBrk="1" latinLnBrk="0" hangingPunct="1">
      <a:defRPr sz="1275" kern="1200">
        <a:solidFill>
          <a:schemeClr val="tx1"/>
        </a:solidFill>
        <a:latin typeface="+mn-lt"/>
        <a:ea typeface="+mn-ea"/>
        <a:cs typeface="+mn-cs"/>
      </a:defRPr>
    </a:lvl4pPr>
    <a:lvl5pPr marL="1292860" algn="l" defTabSz="646430" rtl="0" eaLnBrk="1" latinLnBrk="0" hangingPunct="1">
      <a:defRPr sz="1275" kern="1200">
        <a:solidFill>
          <a:schemeClr val="tx1"/>
        </a:solidFill>
        <a:latin typeface="+mn-lt"/>
        <a:ea typeface="+mn-ea"/>
        <a:cs typeface="+mn-cs"/>
      </a:defRPr>
    </a:lvl5pPr>
    <a:lvl6pPr marL="1616075" algn="l" defTabSz="646430" rtl="0" eaLnBrk="1" latinLnBrk="0" hangingPunct="1">
      <a:defRPr sz="1275" kern="1200">
        <a:solidFill>
          <a:schemeClr val="tx1"/>
        </a:solidFill>
        <a:latin typeface="+mn-lt"/>
        <a:ea typeface="+mn-ea"/>
        <a:cs typeface="+mn-cs"/>
      </a:defRPr>
    </a:lvl6pPr>
    <a:lvl7pPr marL="1939290" algn="l" defTabSz="646430" rtl="0" eaLnBrk="1" latinLnBrk="0" hangingPunct="1">
      <a:defRPr sz="1275" kern="1200">
        <a:solidFill>
          <a:schemeClr val="tx1"/>
        </a:solidFill>
        <a:latin typeface="+mn-lt"/>
        <a:ea typeface="+mn-ea"/>
        <a:cs typeface="+mn-cs"/>
      </a:defRPr>
    </a:lvl7pPr>
    <a:lvl8pPr marL="2262505" algn="l" defTabSz="646430" rtl="0" eaLnBrk="1" latinLnBrk="0" hangingPunct="1">
      <a:defRPr sz="1275" kern="1200">
        <a:solidFill>
          <a:schemeClr val="tx1"/>
        </a:solidFill>
        <a:latin typeface="+mn-lt"/>
        <a:ea typeface="+mn-ea"/>
        <a:cs typeface="+mn-cs"/>
      </a:defRPr>
    </a:lvl8pPr>
    <a:lvl9pPr marL="2586355" algn="l" defTabSz="646430" rtl="0" eaLnBrk="1" latinLnBrk="0" hangingPunct="1">
      <a:defRPr sz="127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3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7" d="100"/>
          <a:sy n="57" d="100"/>
        </p:scale>
        <p:origin x="-3270" y="-90"/>
      </p:cViewPr>
      <p:guideLst>
        <p:guide orient="horz" pos="4267"/>
        <p:guide pos="28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4726"/>
            <a:ext cx="7772400" cy="47752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7204076"/>
            <a:ext cx="6858000" cy="331152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30250"/>
            <a:ext cx="1971675" cy="11623676"/>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1" y="730250"/>
            <a:ext cx="5800725" cy="11623676"/>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3419479"/>
            <a:ext cx="7886700" cy="5705474"/>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9178929"/>
            <a:ext cx="7886700" cy="3000374"/>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3651250"/>
            <a:ext cx="3886200" cy="870267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4629150" y="3651250"/>
            <a:ext cx="3886200" cy="870267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730253"/>
            <a:ext cx="7886700" cy="2651126"/>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3362326"/>
            <a:ext cx="3868340" cy="16478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629842" y="5010150"/>
            <a:ext cx="3868340" cy="736917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4629151" y="3362326"/>
            <a:ext cx="3887391" cy="16478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4629151" y="5010150"/>
            <a:ext cx="3887391" cy="7369176"/>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914400"/>
            <a:ext cx="2949178" cy="32004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1974853"/>
            <a:ext cx="4629150" cy="9747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629841" y="4114800"/>
            <a:ext cx="2949178" cy="76231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914400"/>
            <a:ext cx="2949178" cy="32004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1974853"/>
            <a:ext cx="4629150" cy="974725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4114800"/>
            <a:ext cx="2949178" cy="76231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830B5DF8-3337-4680-A408-8293DE9E34CF}"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368A786-75B6-4889-8581-9CC20915E57E}"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730253"/>
            <a:ext cx="7886700" cy="265112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3651250"/>
            <a:ext cx="7886700" cy="8702676"/>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628650" y="12712703"/>
            <a:ext cx="2057400" cy="730250"/>
          </a:xfrm>
          <a:prstGeom prst="rect">
            <a:avLst/>
          </a:prstGeom>
        </p:spPr>
        <p:txBody>
          <a:bodyPr vert="horz" lIns="91440" tIns="45720" rIns="91440" bIns="45720" rtlCol="0" anchor="ctr"/>
          <a:lstStyle>
            <a:lvl1pPr algn="l">
              <a:defRPr sz="1200">
                <a:solidFill>
                  <a:schemeClr val="tx1">
                    <a:tint val="75000"/>
                  </a:schemeClr>
                </a:solidFill>
              </a:defRPr>
            </a:lvl1pPr>
          </a:lstStyle>
          <a:p>
            <a:fld id="{830B5DF8-3337-4680-A408-8293DE9E34CF}" type="datetimeFigureOut">
              <a:rPr lang="zh-CN" altLang="en-US" smtClean="0"/>
            </a:fld>
            <a:endParaRPr lang="zh-CN" altLang="en-US"/>
          </a:p>
        </p:txBody>
      </p:sp>
      <p:sp>
        <p:nvSpPr>
          <p:cNvPr id="5" name="Footer Placeholder 4"/>
          <p:cNvSpPr>
            <a:spLocks noGrp="1"/>
          </p:cNvSpPr>
          <p:nvPr>
            <p:ph type="ftr" sz="quarter" idx="3"/>
          </p:nvPr>
        </p:nvSpPr>
        <p:spPr>
          <a:xfrm>
            <a:off x="3028950" y="12712703"/>
            <a:ext cx="3086100" cy="7302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12712703"/>
            <a:ext cx="2057400" cy="730250"/>
          </a:xfrm>
          <a:prstGeom prst="rect">
            <a:avLst/>
          </a:prstGeom>
        </p:spPr>
        <p:txBody>
          <a:bodyPr vert="horz" lIns="91440" tIns="45720" rIns="91440" bIns="45720" rtlCol="0" anchor="ctr"/>
          <a:lstStyle>
            <a:lvl1pPr algn="r">
              <a:defRPr sz="1200">
                <a:solidFill>
                  <a:schemeClr val="tx1">
                    <a:tint val="75000"/>
                  </a:schemeClr>
                </a:solidFill>
              </a:defRPr>
            </a:lvl1pPr>
          </a:lstStyle>
          <a:p>
            <a:fld id="{E368A786-75B6-4889-8581-9CC20915E57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 name="图片 2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1430" y="10640060"/>
            <a:ext cx="9144000" cy="3075940"/>
          </a:xfrm>
          <a:prstGeom prst="rect">
            <a:avLst/>
          </a:prstGeom>
        </p:spPr>
      </p:pic>
      <p:pic>
        <p:nvPicPr>
          <p:cNvPr id="12" name="图片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005605"/>
          </a:xfrm>
          <a:prstGeom prst="rect">
            <a:avLst/>
          </a:prstGeom>
        </p:spPr>
      </p:pic>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605" y="163780"/>
            <a:ext cx="5423770" cy="683519"/>
          </a:xfrm>
          <a:prstGeom prst="rect">
            <a:avLst/>
          </a:prstGeom>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738"/>
            <a:ext cx="1005605" cy="1005605"/>
          </a:xfrm>
          <a:prstGeom prst="rect">
            <a:avLst/>
          </a:prstGeom>
        </p:spPr>
      </p:pic>
      <p:pic>
        <p:nvPicPr>
          <p:cNvPr id="10" name="图片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29375" y="5480"/>
            <a:ext cx="2714625" cy="1000125"/>
          </a:xfrm>
          <a:prstGeom prst="rect">
            <a:avLst/>
          </a:prstGeom>
        </p:spPr>
      </p:pic>
      <p:sp>
        <p:nvSpPr>
          <p:cNvPr id="18" name="矩形 17"/>
          <p:cNvSpPr/>
          <p:nvPr/>
        </p:nvSpPr>
        <p:spPr>
          <a:xfrm>
            <a:off x="827375" y="1655000"/>
            <a:ext cx="7698800" cy="1506855"/>
          </a:xfrm>
          <a:prstGeom prst="rect">
            <a:avLst/>
          </a:prstGeom>
        </p:spPr>
        <p:txBody>
          <a:bodyPr wrap="square">
            <a:spAutoFit/>
          </a:bodyPr>
          <a:lstStyle/>
          <a:p>
            <a:pPr algn="ctr">
              <a:spcAft>
                <a:spcPts val="0"/>
              </a:spcAft>
            </a:pPr>
            <a:r>
              <a:rPr lang="zh-CN" altLang="en-US" sz="4600" kern="100" dirty="0">
                <a:solidFill>
                  <a:schemeClr val="accent1">
                    <a:lumMod val="20000"/>
                    <a:lumOff val="80000"/>
                  </a:schemeClr>
                </a:solidFill>
                <a:latin typeface="Times New Roman" panose="02020603050405020304" pitchFamily="18" charset="0"/>
                <a:ea typeface="微软雅黑" panose="020B0503020204020204" pitchFamily="34" charset="-122"/>
                <a:cs typeface="Times New Roman" panose="02020603050405020304" pitchFamily="18" charset="0"/>
                <a:sym typeface="+mn-ea"/>
              </a:rPr>
              <a:t>微纳结构的光电响应新效应及功能化研究</a:t>
            </a:r>
            <a:endParaRPr lang="zh-CN" altLang="en-US" sz="4600" kern="100" dirty="0">
              <a:solidFill>
                <a:schemeClr val="accent1">
                  <a:lumMod val="20000"/>
                  <a:lumOff val="80000"/>
                </a:schemeClr>
              </a:solidFill>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
        <p:nvSpPr>
          <p:cNvPr id="31" name="文本框 30"/>
          <p:cNvSpPr txBox="1"/>
          <p:nvPr/>
        </p:nvSpPr>
        <p:spPr>
          <a:xfrm>
            <a:off x="4272915" y="3265805"/>
            <a:ext cx="4495800" cy="3507740"/>
          </a:xfrm>
          <a:prstGeom prst="rect">
            <a:avLst/>
          </a:prstGeom>
          <a:noFill/>
        </p:spPr>
        <p:txBody>
          <a:bodyPr wrap="square" rtlCol="0">
            <a:spAutoFit/>
          </a:bodyPr>
          <a:lstStyle/>
          <a:p>
            <a:pPr algn="ctr"/>
            <a:r>
              <a:rPr lang="zh-CN" altLang="en-US" sz="3200" dirty="0">
                <a:solidFill>
                  <a:schemeClr val="accent5">
                    <a:lumMod val="20000"/>
                    <a:lumOff val="80000"/>
                  </a:schemeClr>
                </a:solidFill>
                <a:latin typeface="微软雅黑" panose="020B0503020204020204" pitchFamily="34" charset="-122"/>
                <a:ea typeface="微软雅黑" panose="020B0503020204020204" pitchFamily="34" charset="-122"/>
              </a:rPr>
              <a:t>主        讲        人</a:t>
            </a:r>
            <a:endParaRPr lang="zh-CN" altLang="en-US" sz="2400" dirty="0">
              <a:solidFill>
                <a:schemeClr val="accent5">
                  <a:lumMod val="20000"/>
                  <a:lumOff val="80000"/>
                </a:schemeClr>
              </a:solidFill>
              <a:latin typeface="微软雅黑" panose="020B0503020204020204" pitchFamily="34" charset="-122"/>
              <a:ea typeface="微软雅黑" panose="020B0503020204020204" pitchFamily="34" charset="-122"/>
            </a:endParaRPr>
          </a:p>
          <a:p>
            <a:pPr algn="ctr"/>
            <a:endParaRPr lang="zh-CN" altLang="en-US" sz="4400" dirty="0">
              <a:solidFill>
                <a:schemeClr val="accent5">
                  <a:lumMod val="20000"/>
                  <a:lumOff val="80000"/>
                </a:schemeClr>
              </a:solidFill>
            </a:endParaRPr>
          </a:p>
          <a:p>
            <a:pPr algn="ctr"/>
            <a:r>
              <a:rPr lang="zh-CN" altLang="en-US" sz="5400" dirty="0">
                <a:solidFill>
                  <a:schemeClr val="accent5">
                    <a:lumMod val="20000"/>
                    <a:lumOff val="80000"/>
                  </a:schemeClr>
                </a:solidFill>
              </a:rPr>
              <a:t>邓少芝</a:t>
            </a:r>
            <a:endParaRPr lang="en-US" altLang="zh-CN" sz="5400" dirty="0">
              <a:solidFill>
                <a:schemeClr val="accent5">
                  <a:lumMod val="20000"/>
                  <a:lumOff val="80000"/>
                </a:schemeClr>
              </a:solidFill>
            </a:endParaRPr>
          </a:p>
          <a:p>
            <a:pPr algn="ct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sym typeface="+mn-ea"/>
            </a:endParaRPr>
          </a:p>
          <a:p>
            <a:pPr algn="ctr"/>
            <a:r>
              <a:rPr lang="zh-CN" altLang="en-US" sz="3600" dirty="0">
                <a:solidFill>
                  <a:schemeClr val="accent1">
                    <a:lumMod val="20000"/>
                    <a:lumOff val="80000"/>
                  </a:schemeClr>
                </a:solidFill>
                <a:latin typeface="微软雅黑" panose="020B0503020204020204" pitchFamily="34" charset="-122"/>
                <a:ea typeface="微软雅黑" panose="020B0503020204020204" pitchFamily="34" charset="-122"/>
                <a:sym typeface="+mn-ea"/>
              </a:rPr>
              <a:t>中山大学电子与信息工程学院</a:t>
            </a:r>
            <a:endParaRPr lang="zh-CN" altLang="en-US" sz="3600" dirty="0">
              <a:solidFill>
                <a:schemeClr val="accent1">
                  <a:lumMod val="20000"/>
                  <a:lumOff val="80000"/>
                </a:schemeClr>
              </a:solidFill>
              <a:latin typeface="微软雅黑" panose="020B0503020204020204" pitchFamily="34" charset="-122"/>
              <a:ea typeface="微软雅黑" panose="020B0503020204020204" pitchFamily="34" charset="-122"/>
              <a:sym typeface="+mn-ea"/>
            </a:endParaRPr>
          </a:p>
        </p:txBody>
      </p:sp>
      <p:sp>
        <p:nvSpPr>
          <p:cNvPr id="32" name="文本框 31"/>
          <p:cNvSpPr txBox="1"/>
          <p:nvPr/>
        </p:nvSpPr>
        <p:spPr>
          <a:xfrm>
            <a:off x="172085" y="10520045"/>
            <a:ext cx="8612505" cy="706755"/>
          </a:xfrm>
          <a:prstGeom prst="rect">
            <a:avLst/>
          </a:prstGeom>
          <a:noFill/>
        </p:spPr>
        <p:txBody>
          <a:bodyPr wrap="square" rtlCol="0">
            <a:spAutoFit/>
          </a:bodyPr>
          <a:lstStyle/>
          <a:p>
            <a:pPr algn="ctr"/>
            <a:r>
              <a:rPr lang="zh-CN" altLang="en-US" sz="2000" dirty="0">
                <a:solidFill>
                  <a:schemeClr val="bg1"/>
                </a:solidFill>
              </a:rPr>
              <a:t>时间：</a:t>
            </a:r>
            <a:r>
              <a:rPr lang="en-US" altLang="zh-CN" sz="2000" dirty="0">
                <a:solidFill>
                  <a:schemeClr val="bg1"/>
                </a:solidFill>
              </a:rPr>
              <a:t>2020</a:t>
            </a:r>
            <a:r>
              <a:rPr lang="zh-CN" altLang="en-US" sz="2000" dirty="0">
                <a:solidFill>
                  <a:schemeClr val="bg1"/>
                </a:solidFill>
              </a:rPr>
              <a:t>年</a:t>
            </a:r>
            <a:r>
              <a:rPr lang="en-US" altLang="zh-CN" sz="2000" dirty="0">
                <a:solidFill>
                  <a:schemeClr val="bg1"/>
                </a:solidFill>
              </a:rPr>
              <a:t>10</a:t>
            </a:r>
            <a:r>
              <a:rPr lang="zh-CN" altLang="en-US" sz="2000" dirty="0">
                <a:solidFill>
                  <a:schemeClr val="bg1"/>
                </a:solidFill>
              </a:rPr>
              <a:t>月</a:t>
            </a:r>
            <a:r>
              <a:rPr lang="en-US" altLang="zh-CN" sz="2000" dirty="0">
                <a:solidFill>
                  <a:schemeClr val="bg1"/>
                </a:solidFill>
              </a:rPr>
              <a:t>23</a:t>
            </a:r>
            <a:r>
              <a:rPr lang="zh-CN" altLang="en-US" sz="2000" dirty="0">
                <a:solidFill>
                  <a:schemeClr val="bg1"/>
                </a:solidFill>
              </a:rPr>
              <a:t>日（周四）</a:t>
            </a:r>
            <a:r>
              <a:rPr lang="en-US" altLang="zh-CN" sz="2000" dirty="0">
                <a:solidFill>
                  <a:schemeClr val="bg1"/>
                </a:solidFill>
              </a:rPr>
              <a:t>15:00-17:00  </a:t>
            </a:r>
            <a:r>
              <a:rPr lang="zh-CN" altLang="en-US" sz="2000" dirty="0">
                <a:solidFill>
                  <a:schemeClr val="bg1"/>
                </a:solidFill>
              </a:rPr>
              <a:t>地点：</a:t>
            </a:r>
            <a:r>
              <a:rPr lang="zh-CN" sz="2000" dirty="0">
                <a:solidFill>
                  <a:schemeClr val="bg1"/>
                </a:solidFill>
              </a:rPr>
              <a:t>物理楼</a:t>
            </a:r>
            <a:r>
              <a:rPr lang="en-US" altLang="zh-CN" sz="2000" dirty="0">
                <a:solidFill>
                  <a:schemeClr val="bg1"/>
                </a:solidFill>
              </a:rPr>
              <a:t>B</a:t>
            </a:r>
            <a:r>
              <a:rPr lang="zh-CN" altLang="en-US" sz="2000" dirty="0">
                <a:solidFill>
                  <a:schemeClr val="bg1"/>
                </a:solidFill>
              </a:rPr>
              <a:t>座</a:t>
            </a:r>
            <a:r>
              <a:rPr lang="en-US" altLang="zh-CN" sz="2000" dirty="0">
                <a:solidFill>
                  <a:schemeClr val="bg1"/>
                </a:solidFill>
              </a:rPr>
              <a:t>9</a:t>
            </a:r>
            <a:r>
              <a:rPr lang="zh-CN" altLang="en-US" sz="2000" dirty="0">
                <a:solidFill>
                  <a:schemeClr val="bg1"/>
                </a:solidFill>
              </a:rPr>
              <a:t>楼天象厅</a:t>
            </a:r>
            <a:endParaRPr sz="2000" dirty="0">
              <a:solidFill>
                <a:schemeClr val="bg1"/>
              </a:solidFill>
            </a:endParaRPr>
          </a:p>
          <a:p>
            <a:pPr algn="ctr"/>
            <a:endParaRPr lang="zh-CN" altLang="en-US" sz="2000" dirty="0">
              <a:solidFill>
                <a:schemeClr val="bg1"/>
              </a:solidFill>
            </a:endParaRPr>
          </a:p>
        </p:txBody>
      </p:sp>
      <p:sp>
        <p:nvSpPr>
          <p:cNvPr id="33" name="文本框 32"/>
          <p:cNvSpPr txBox="1"/>
          <p:nvPr/>
        </p:nvSpPr>
        <p:spPr>
          <a:xfrm>
            <a:off x="347230" y="11102224"/>
            <a:ext cx="8681085" cy="1568450"/>
          </a:xfrm>
          <a:prstGeom prst="rect">
            <a:avLst/>
          </a:prstGeom>
          <a:noFill/>
        </p:spPr>
        <p:txBody>
          <a:bodyPr wrap="square" rtlCol="0">
            <a:spAutoFit/>
          </a:bodyPr>
          <a:lstStyle/>
          <a:p>
            <a:r>
              <a:rPr lang="zh-CN" sz="2400" dirty="0">
                <a:solidFill>
                  <a:schemeClr val="bg1"/>
                </a:solidFill>
                <a:latin typeface="华文仿宋" panose="02010600040101010101" charset="-122"/>
                <a:ea typeface="华文仿宋" panose="02010600040101010101" charset="-122"/>
              </a:rPr>
              <a:t>报</a:t>
            </a:r>
            <a:r>
              <a:rPr sz="2400" dirty="0" err="1">
                <a:solidFill>
                  <a:schemeClr val="bg1"/>
                </a:solidFill>
                <a:latin typeface="华文仿宋" panose="02010600040101010101" charset="-122"/>
                <a:ea typeface="华文仿宋" panose="02010600040101010101" charset="-122"/>
              </a:rPr>
              <a:t>告摘要</a:t>
            </a:r>
            <a:r>
              <a:rPr sz="2400" dirty="0">
                <a:solidFill>
                  <a:schemeClr val="bg1"/>
                </a:solidFill>
                <a:latin typeface="华文仿宋" panose="02010600040101010101" charset="-122"/>
                <a:ea typeface="华文仿宋" panose="02010600040101010101" charset="-122"/>
              </a:rPr>
              <a:t>：</a:t>
            </a:r>
            <a:r>
              <a:rPr lang="zh-CN" altLang="en-US" sz="2400" dirty="0">
                <a:solidFill>
                  <a:schemeClr val="bg1"/>
                </a:solidFill>
                <a:latin typeface="华文仿宋" panose="02010600040101010101" charset="-122"/>
                <a:ea typeface="华文仿宋" panose="02010600040101010101" charset="-122"/>
              </a:rPr>
              <a:t>主要介绍二维原子晶体的太赫兹波与中远红外光极化激元效应及其探测功能应用的研究，包括电磁场精确地裁剪局域到结构中、强束缚电磁场与二维原子晶体元激发的相互作用、二维材料极化激元的功能化等。</a:t>
            </a:r>
            <a:endParaRPr lang="zh-CN" altLang="en-US" sz="2400" dirty="0">
              <a:solidFill>
                <a:schemeClr val="bg1"/>
              </a:solidFill>
              <a:latin typeface="华文仿宋" panose="02010600040101010101" charset="-122"/>
              <a:ea typeface="华文仿宋" panose="02010600040101010101" charset="-122"/>
            </a:endParaRPr>
          </a:p>
        </p:txBody>
      </p:sp>
      <p:sp>
        <p:nvSpPr>
          <p:cNvPr id="34" name="文本框 33"/>
          <p:cNvSpPr txBox="1"/>
          <p:nvPr/>
        </p:nvSpPr>
        <p:spPr>
          <a:xfrm>
            <a:off x="556895" y="12964855"/>
            <a:ext cx="6665595" cy="460375"/>
          </a:xfrm>
          <a:prstGeom prst="rect">
            <a:avLst/>
          </a:prstGeom>
          <a:noFill/>
        </p:spPr>
        <p:txBody>
          <a:bodyPr wrap="square" rtlCol="0">
            <a:spAutoFit/>
          </a:bodyPr>
          <a:lstStyle/>
          <a:p>
            <a:r>
              <a:rPr lang="zh-CN" altLang="en-US" sz="2400" dirty="0">
                <a:solidFill>
                  <a:schemeClr val="bg1"/>
                </a:solidFill>
              </a:rPr>
              <a:t>主办单位：广西大学物理科学与工程技术学院</a:t>
            </a:r>
            <a:endParaRPr lang="zh-CN" altLang="en-US" sz="2400" dirty="0">
              <a:solidFill>
                <a:schemeClr val="bg1"/>
              </a:solidFill>
            </a:endParaRPr>
          </a:p>
        </p:txBody>
      </p:sp>
      <p:cxnSp>
        <p:nvCxnSpPr>
          <p:cNvPr id="36" name="直接连接符 35"/>
          <p:cNvCxnSpPr/>
          <p:nvPr/>
        </p:nvCxnSpPr>
        <p:spPr>
          <a:xfrm>
            <a:off x="335915" y="10368358"/>
            <a:ext cx="8432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47400" y="11102252"/>
            <a:ext cx="84328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72085" y="7045325"/>
            <a:ext cx="9009380" cy="3322955"/>
          </a:xfrm>
          <a:prstGeom prst="rect">
            <a:avLst/>
          </a:prstGeom>
        </p:spPr>
        <p:txBody>
          <a:bodyPr wrap="square">
            <a:spAutoFit/>
          </a:bodyPr>
          <a:lstStyle/>
          <a:p>
            <a:pPr>
              <a:lnSpc>
                <a:spcPct val="150000"/>
              </a:lnSpc>
            </a:pPr>
            <a:r>
              <a:rPr lang="zh-CN" altLang="en-US" sz="1800" dirty="0">
                <a:solidFill>
                  <a:schemeClr val="accent1">
                    <a:lumMod val="20000"/>
                    <a:lumOff val="80000"/>
                  </a:schemeClr>
                </a:solidFill>
              </a:rPr>
              <a:t>          </a:t>
            </a:r>
            <a:r>
              <a:rPr lang="zh-CN" altLang="en-US" sz="2000" dirty="0">
                <a:solidFill>
                  <a:schemeClr val="accent1">
                    <a:lumMod val="20000"/>
                    <a:lumOff val="80000"/>
                  </a:schemeClr>
                </a:solidFill>
              </a:rPr>
              <a:t> </a:t>
            </a:r>
            <a:r>
              <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rPr>
              <a:t>邓少芝，中山大学教授、博导，国家杰出青年科学基金获得者。现任中山大学电子与信息工程学院院长、微电子学院院长、光电材料与技术国家重点实验室副主任、广东省显示材料与技术重点实验室主任，兼任国际真空纳电子学大会执行理事会执委、中国真空学会副理事长、中国真空学会电子材料与器件专业委员会主任。从事微纳结构电子光子与器件研究，曾任国家纳米重大科学研究计划项目首席科学家，现为国家重点研发计划“纳米科技”重点专项项目负责人。获国家自然科学二等奖，获中国青年科技奖。</a:t>
            </a:r>
            <a:endParaRPr lang="zh-CN" altLang="en-US" sz="2000" dirty="0">
              <a:solidFill>
                <a:schemeClr val="accent1">
                  <a:lumMod val="20000"/>
                  <a:lumOff val="80000"/>
                </a:schemeClr>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827405" y="1068070"/>
            <a:ext cx="4784090" cy="460375"/>
          </a:xfrm>
          <a:prstGeom prst="rect">
            <a:avLst/>
          </a:prstGeom>
          <a:noFill/>
        </p:spPr>
        <p:txBody>
          <a:bodyPr wrap="square" rtlCol="0">
            <a:spAutoFit/>
          </a:bodyPr>
          <a:lstStyle/>
          <a:p>
            <a:r>
              <a:rPr lang="zh-CN" altLang="en-US" sz="2400" dirty="0">
                <a:solidFill>
                  <a:schemeClr val="accent1">
                    <a:lumMod val="20000"/>
                    <a:lumOff val="80000"/>
                  </a:schemeClr>
                </a:solidFill>
                <a:latin typeface="隶书" panose="02010509060101010101" pitchFamily="49" charset="-122"/>
                <a:ea typeface="隶书" panose="02010509060101010101" pitchFamily="49" charset="-122"/>
                <a:sym typeface="+mn-ea"/>
              </a:rPr>
              <a:t>物理学院学术海报：</a:t>
            </a:r>
            <a:r>
              <a:rPr lang="en-US" altLang="zh-CN" sz="2400" dirty="0">
                <a:solidFill>
                  <a:schemeClr val="accent1">
                    <a:lumMod val="20000"/>
                    <a:lumOff val="80000"/>
                  </a:schemeClr>
                </a:solidFill>
                <a:latin typeface="Times New Roman" panose="02020603050405020304" pitchFamily="18" charset="0"/>
                <a:ea typeface="隶书" panose="02010509060101010101" pitchFamily="49" charset="-122"/>
                <a:cs typeface="Times New Roman" panose="02020603050405020304" pitchFamily="18" charset="0"/>
                <a:sym typeface="+mn-ea"/>
              </a:rPr>
              <a:t>2020 (6)</a:t>
            </a:r>
            <a:endParaRPr lang="zh-CN" altLang="en-US" sz="2400" dirty="0">
              <a:solidFill>
                <a:schemeClr val="accent1">
                  <a:lumMod val="20000"/>
                  <a:lumOff val="80000"/>
                </a:schemeClr>
              </a:solidFill>
              <a:latin typeface="Times New Roman" panose="02020603050405020304" pitchFamily="18" charset="0"/>
              <a:ea typeface="隶书" panose="02010509060101010101" pitchFamily="49" charset="-122"/>
              <a:cs typeface="Times New Roman" panose="02020603050405020304" pitchFamily="18" charset="0"/>
            </a:endParaRPr>
          </a:p>
        </p:txBody>
      </p:sp>
      <p:pic>
        <p:nvPicPr>
          <p:cNvPr id="3" name="图片 2" descr="屏幕截图 "/>
          <p:cNvPicPr>
            <a:picLocks noChangeAspect="1"/>
          </p:cNvPicPr>
          <p:nvPr/>
        </p:nvPicPr>
        <p:blipFill>
          <a:blip r:embed="rId6"/>
          <a:stretch>
            <a:fillRect/>
          </a:stretch>
        </p:blipFill>
        <p:spPr>
          <a:xfrm>
            <a:off x="347345" y="3173095"/>
            <a:ext cx="3408045" cy="3872230"/>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468</Words>
  <Application>WPS 演示</Application>
  <PresentationFormat>自定义</PresentationFormat>
  <Paragraphs>19</Paragraphs>
  <Slides>1</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vt:i4>
      </vt:variant>
    </vt:vector>
  </HeadingPairs>
  <TitlesOfParts>
    <vt:vector size="14" baseType="lpstr">
      <vt:lpstr>Arial</vt:lpstr>
      <vt:lpstr>宋体</vt:lpstr>
      <vt:lpstr>Wingdings</vt:lpstr>
      <vt:lpstr>Times New Roman</vt:lpstr>
      <vt:lpstr>微软雅黑</vt:lpstr>
      <vt:lpstr>华文仿宋</vt:lpstr>
      <vt:lpstr>隶书</vt:lpstr>
      <vt:lpstr>Calibri</vt:lpstr>
      <vt:lpstr>等线</vt:lpstr>
      <vt:lpstr>Arial Unicode MS</vt:lpstr>
      <vt:lpstr>等线 Light</vt:lpstr>
      <vt:lpstr>Calibri Light</vt:lpstr>
      <vt:lpstr>Office 主题​​</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blacklong</dc:creator>
  <cp:lastModifiedBy>卢强华</cp:lastModifiedBy>
  <cp:revision>76</cp:revision>
  <dcterms:created xsi:type="dcterms:W3CDTF">2018-10-12T04:07:00Z</dcterms:created>
  <dcterms:modified xsi:type="dcterms:W3CDTF">2020-10-20T07:09:03Z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