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13716000"/>
  <p:notesSz cx="6858000" cy="9144000"/>
  <p:defaultTextStyle>
    <a:defPPr>
      <a:defRPr lang="zh-CN"/>
    </a:defPPr>
    <a:lvl1pPr marL="0" algn="l" defTabSz="646430" rtl="0" eaLnBrk="1" latinLnBrk="0" hangingPunct="1">
      <a:defRPr sz="1275" kern="1200">
        <a:solidFill>
          <a:schemeClr val="tx1"/>
        </a:solidFill>
        <a:latin typeface="+mn-lt"/>
        <a:ea typeface="+mn-ea"/>
        <a:cs typeface="+mn-cs"/>
      </a:defRPr>
    </a:lvl1pPr>
    <a:lvl2pPr marL="323215" algn="l" defTabSz="646430" rtl="0" eaLnBrk="1" latinLnBrk="0" hangingPunct="1">
      <a:defRPr sz="1275" kern="1200">
        <a:solidFill>
          <a:schemeClr val="tx1"/>
        </a:solidFill>
        <a:latin typeface="+mn-lt"/>
        <a:ea typeface="+mn-ea"/>
        <a:cs typeface="+mn-cs"/>
      </a:defRPr>
    </a:lvl2pPr>
    <a:lvl3pPr marL="646430" algn="l" defTabSz="646430" rtl="0" eaLnBrk="1" latinLnBrk="0" hangingPunct="1">
      <a:defRPr sz="1275" kern="1200">
        <a:solidFill>
          <a:schemeClr val="tx1"/>
        </a:solidFill>
        <a:latin typeface="+mn-lt"/>
        <a:ea typeface="+mn-ea"/>
        <a:cs typeface="+mn-cs"/>
      </a:defRPr>
    </a:lvl3pPr>
    <a:lvl4pPr marL="969645" algn="l" defTabSz="646430" rtl="0" eaLnBrk="1" latinLnBrk="0" hangingPunct="1">
      <a:defRPr sz="1275" kern="1200">
        <a:solidFill>
          <a:schemeClr val="tx1"/>
        </a:solidFill>
        <a:latin typeface="+mn-lt"/>
        <a:ea typeface="+mn-ea"/>
        <a:cs typeface="+mn-cs"/>
      </a:defRPr>
    </a:lvl4pPr>
    <a:lvl5pPr marL="1292860" algn="l" defTabSz="646430" rtl="0" eaLnBrk="1" latinLnBrk="0" hangingPunct="1">
      <a:defRPr sz="1275" kern="1200">
        <a:solidFill>
          <a:schemeClr val="tx1"/>
        </a:solidFill>
        <a:latin typeface="+mn-lt"/>
        <a:ea typeface="+mn-ea"/>
        <a:cs typeface="+mn-cs"/>
      </a:defRPr>
    </a:lvl5pPr>
    <a:lvl6pPr marL="1616075" algn="l" defTabSz="646430" rtl="0" eaLnBrk="1" latinLnBrk="0" hangingPunct="1">
      <a:defRPr sz="1275" kern="1200">
        <a:solidFill>
          <a:schemeClr val="tx1"/>
        </a:solidFill>
        <a:latin typeface="+mn-lt"/>
        <a:ea typeface="+mn-ea"/>
        <a:cs typeface="+mn-cs"/>
      </a:defRPr>
    </a:lvl6pPr>
    <a:lvl7pPr marL="1939290" algn="l" defTabSz="646430" rtl="0" eaLnBrk="1" latinLnBrk="0" hangingPunct="1">
      <a:defRPr sz="1275" kern="1200">
        <a:solidFill>
          <a:schemeClr val="tx1"/>
        </a:solidFill>
        <a:latin typeface="+mn-lt"/>
        <a:ea typeface="+mn-ea"/>
        <a:cs typeface="+mn-cs"/>
      </a:defRPr>
    </a:lvl7pPr>
    <a:lvl8pPr marL="2262505" algn="l" defTabSz="646430" rtl="0" eaLnBrk="1" latinLnBrk="0" hangingPunct="1">
      <a:defRPr sz="1275" kern="1200">
        <a:solidFill>
          <a:schemeClr val="tx1"/>
        </a:solidFill>
        <a:latin typeface="+mn-lt"/>
        <a:ea typeface="+mn-ea"/>
        <a:cs typeface="+mn-cs"/>
      </a:defRPr>
    </a:lvl8pPr>
    <a:lvl9pPr marL="2586355" algn="l" defTabSz="646430" rtl="0" eaLnBrk="1" latinLnBrk="0" hangingPunct="1">
      <a:defRPr sz="127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8" d="100"/>
          <a:sy n="58" d="100"/>
        </p:scale>
        <p:origin x="3180" y="78"/>
      </p:cViewPr>
      <p:guideLst>
        <p:guide orient="horz" pos="4256"/>
        <p:guide pos="29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4726"/>
            <a:ext cx="7772400" cy="47752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7204076"/>
            <a:ext cx="6858000" cy="331152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30250"/>
            <a:ext cx="1971675" cy="11623676"/>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1" y="730250"/>
            <a:ext cx="5800725" cy="11623676"/>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3419479"/>
            <a:ext cx="7886700" cy="570547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9178929"/>
            <a:ext cx="7886700" cy="3000374"/>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3651250"/>
            <a:ext cx="3886200" cy="87026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3651250"/>
            <a:ext cx="3886200" cy="87026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730253"/>
            <a:ext cx="7886700" cy="2651126"/>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3362326"/>
            <a:ext cx="3868340" cy="16478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5010150"/>
            <a:ext cx="3868340" cy="73691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1" y="3362326"/>
            <a:ext cx="3887391" cy="16478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1" y="5010150"/>
            <a:ext cx="3887391" cy="73691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2949178" cy="32004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1974853"/>
            <a:ext cx="4629150" cy="9747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4114800"/>
            <a:ext cx="2949178" cy="7623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2949178" cy="32004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1974853"/>
            <a:ext cx="4629150" cy="97472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4114800"/>
            <a:ext cx="2949178" cy="7623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30253"/>
            <a:ext cx="7886700" cy="265112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3651250"/>
            <a:ext cx="7886700" cy="8702676"/>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12712703"/>
            <a:ext cx="2057400" cy="730250"/>
          </a:xfrm>
          <a:prstGeom prst="rect">
            <a:avLst/>
          </a:prstGeom>
        </p:spPr>
        <p:txBody>
          <a:bodyPr vert="horz" lIns="91440" tIns="45720" rIns="91440" bIns="45720" rtlCol="0" anchor="ctr"/>
          <a:lstStyle>
            <a:lvl1pPr algn="l">
              <a:defRPr sz="1200">
                <a:solidFill>
                  <a:schemeClr val="tx1">
                    <a:tint val="75000"/>
                  </a:schemeClr>
                </a:solidFill>
              </a:defRPr>
            </a:lvl1p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3"/>
          </p:nvPr>
        </p:nvSpPr>
        <p:spPr>
          <a:xfrm>
            <a:off x="3028950" y="12712703"/>
            <a:ext cx="3086100"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12712703"/>
            <a:ext cx="2057400" cy="730250"/>
          </a:xfrm>
          <a:prstGeom prst="rect">
            <a:avLst/>
          </a:prstGeom>
        </p:spPr>
        <p:txBody>
          <a:bodyPr vert="horz" lIns="91440" tIns="45720" rIns="91440" bIns="45720" rtlCol="0" anchor="ctr"/>
          <a:lstStyle>
            <a:lvl1pPr algn="r">
              <a:defRPr sz="1200">
                <a:solidFill>
                  <a:schemeClr val="tx1">
                    <a:tint val="75000"/>
                  </a:schemeClr>
                </a:solidFill>
              </a:defRPr>
            </a:lvl1pPr>
          </a:lstStyle>
          <a:p>
            <a:fld id="{E368A786-75B6-4889-8581-9CC20915E57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 name="图片 2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610" y="8595360"/>
            <a:ext cx="9144000" cy="5120639"/>
          </a:xfrm>
          <a:prstGeom prst="rect">
            <a:avLst/>
          </a:pr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005605"/>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05" y="163780"/>
            <a:ext cx="5423770" cy="683519"/>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38"/>
            <a:ext cx="1005605" cy="1005605"/>
          </a:xfrm>
          <a:prstGeom prst="rect">
            <a:avLst/>
          </a:prstGeom>
        </p:spPr>
      </p:pic>
      <p:pic>
        <p:nvPicPr>
          <p:cNvPr id="10" name="图片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9375" y="5480"/>
            <a:ext cx="2714625" cy="1000125"/>
          </a:xfrm>
          <a:prstGeom prst="rect">
            <a:avLst/>
          </a:prstGeom>
        </p:spPr>
      </p:pic>
      <p:sp>
        <p:nvSpPr>
          <p:cNvPr id="18" name="矩形 17"/>
          <p:cNvSpPr/>
          <p:nvPr/>
        </p:nvSpPr>
        <p:spPr>
          <a:xfrm>
            <a:off x="709900" y="1528635"/>
            <a:ext cx="7698800" cy="829945"/>
          </a:xfrm>
          <a:prstGeom prst="rect">
            <a:avLst/>
          </a:prstGeom>
        </p:spPr>
        <p:txBody>
          <a:bodyPr wrap="square">
            <a:spAutoFit/>
          </a:bodyPr>
          <a:lstStyle/>
          <a:p>
            <a:pPr algn="ctr">
              <a:spcAft>
                <a:spcPts val="0"/>
              </a:spcAft>
            </a:pPr>
            <a:r>
              <a:rPr lang="zh-CN" altLang="en-US" sz="4800" kern="100" dirty="0">
                <a:solidFill>
                  <a:schemeClr val="accent1">
                    <a:lumMod val="20000"/>
                    <a:lumOff val="80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rPr>
              <a:t>利用天文观测探测暗物质</a:t>
            </a:r>
            <a:endParaRPr lang="zh-CN" altLang="en-US" sz="4800" kern="100" dirty="0">
              <a:solidFill>
                <a:schemeClr val="accent1">
                  <a:lumMod val="20000"/>
                  <a:lumOff val="80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31" name="文本框 30"/>
          <p:cNvSpPr txBox="1"/>
          <p:nvPr/>
        </p:nvSpPr>
        <p:spPr>
          <a:xfrm>
            <a:off x="3345180" y="2357755"/>
            <a:ext cx="5062855" cy="2246769"/>
          </a:xfrm>
          <a:prstGeom prst="rect">
            <a:avLst/>
          </a:prstGeom>
          <a:noFill/>
        </p:spPr>
        <p:txBody>
          <a:bodyPr wrap="square" rtlCol="0">
            <a:spAutoFit/>
          </a:bodyPr>
          <a:lstStyle/>
          <a:p>
            <a:pPr algn="ctr"/>
            <a:r>
              <a:rPr lang="zh-CN" altLang="en-US" sz="2400" dirty="0">
                <a:solidFill>
                  <a:schemeClr val="accent5">
                    <a:lumMod val="20000"/>
                    <a:lumOff val="80000"/>
                  </a:schemeClr>
                </a:solidFill>
                <a:latin typeface="微软雅黑" panose="020B0503020204020204" pitchFamily="34" charset="-122"/>
                <a:ea typeface="微软雅黑" panose="020B0503020204020204" pitchFamily="34" charset="-122"/>
              </a:rPr>
              <a:t>主        讲        人</a:t>
            </a:r>
            <a:endParaRPr lang="zh-CN" altLang="en-US" sz="2400" dirty="0">
              <a:solidFill>
                <a:schemeClr val="accent5">
                  <a:lumMod val="20000"/>
                  <a:lumOff val="80000"/>
                </a:schemeClr>
              </a:solidFill>
              <a:latin typeface="微软雅黑" panose="020B0503020204020204" pitchFamily="34" charset="-122"/>
              <a:ea typeface="微软雅黑" panose="020B0503020204020204" pitchFamily="34" charset="-122"/>
            </a:endParaRPr>
          </a:p>
          <a:p>
            <a:pPr algn="ctr"/>
            <a:endParaRPr lang="en-US" altLang="zh-CN" sz="1600" dirty="0">
              <a:solidFill>
                <a:schemeClr val="accent5">
                  <a:lumMod val="20000"/>
                  <a:lumOff val="80000"/>
                </a:schemeClr>
              </a:solidFill>
            </a:endParaRPr>
          </a:p>
          <a:p>
            <a:pPr algn="ctr"/>
            <a:r>
              <a:rPr lang="zh-CN" altLang="en-US" sz="4400" dirty="0">
                <a:solidFill>
                  <a:schemeClr val="accent5">
                    <a:lumMod val="20000"/>
                    <a:lumOff val="80000"/>
                  </a:schemeClr>
                </a:solidFill>
              </a:rPr>
              <a:t>袁强</a:t>
            </a:r>
            <a:endParaRPr lang="zh-CN" altLang="en-US" sz="4400" dirty="0">
              <a:solidFill>
                <a:schemeClr val="accent5">
                  <a:lumMod val="20000"/>
                  <a:lumOff val="80000"/>
                </a:schemeClr>
              </a:solidFill>
            </a:endParaRPr>
          </a:p>
          <a:p>
            <a:pPr algn="ctr"/>
            <a:endParaRPr lang="en-US" altLang="zh-CN" sz="1600" dirty="0">
              <a:solidFill>
                <a:schemeClr val="accent5">
                  <a:lumMod val="20000"/>
                  <a:lumOff val="80000"/>
                </a:schemeClr>
              </a:solidFill>
            </a:endParaRPr>
          </a:p>
          <a:p>
            <a:pPr algn="ct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中国科学院紫金山天文台</a:t>
            </a:r>
            <a:endPar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endParaRPr>
          </a:p>
          <a:p>
            <a:pPr algn="ct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暗物质和空间天文重点实验室</a:t>
            </a:r>
            <a:endParaRPr lang="zh-CN" altLang="en-US" sz="2000" dirty="0">
              <a:solidFill>
                <a:schemeClr val="accent5">
                  <a:lumMod val="20000"/>
                  <a:lumOff val="80000"/>
                </a:schemeClr>
              </a:solidFill>
            </a:endParaRPr>
          </a:p>
        </p:txBody>
      </p:sp>
      <p:sp>
        <p:nvSpPr>
          <p:cNvPr id="32" name="文本框 31"/>
          <p:cNvSpPr txBox="1"/>
          <p:nvPr/>
        </p:nvSpPr>
        <p:spPr>
          <a:xfrm>
            <a:off x="149625" y="8879666"/>
            <a:ext cx="8612505" cy="707886"/>
          </a:xfrm>
          <a:prstGeom prst="rect">
            <a:avLst/>
          </a:prstGeom>
          <a:noFill/>
        </p:spPr>
        <p:txBody>
          <a:bodyPr wrap="square" rtlCol="0">
            <a:spAutoFit/>
          </a:bodyPr>
          <a:lstStyle/>
          <a:p>
            <a:pPr algn="ctr"/>
            <a:r>
              <a:rPr lang="zh-CN" altLang="en-US" sz="2000" dirty="0">
                <a:solidFill>
                  <a:schemeClr val="bg1"/>
                </a:solidFill>
              </a:rPr>
              <a:t>时间：</a:t>
            </a:r>
            <a:r>
              <a:rPr lang="en-US" altLang="zh-CN" sz="2000" dirty="0">
                <a:solidFill>
                  <a:schemeClr val="bg1"/>
                </a:solidFill>
              </a:rPr>
              <a:t>2020</a:t>
            </a:r>
            <a:r>
              <a:rPr lang="zh-CN" altLang="en-US" sz="2000" dirty="0">
                <a:solidFill>
                  <a:schemeClr val="bg1"/>
                </a:solidFill>
              </a:rPr>
              <a:t>年</a:t>
            </a:r>
            <a:r>
              <a:rPr lang="en-US" altLang="zh-CN" sz="2000" dirty="0">
                <a:solidFill>
                  <a:schemeClr val="bg1"/>
                </a:solidFill>
              </a:rPr>
              <a:t>10</a:t>
            </a:r>
            <a:r>
              <a:rPr lang="zh-CN" altLang="en-US" sz="2000" dirty="0">
                <a:solidFill>
                  <a:schemeClr val="bg1"/>
                </a:solidFill>
              </a:rPr>
              <a:t>月</a:t>
            </a:r>
            <a:r>
              <a:rPr lang="en-US" altLang="zh-CN" sz="2000" dirty="0">
                <a:solidFill>
                  <a:schemeClr val="bg1"/>
                </a:solidFill>
              </a:rPr>
              <a:t>16</a:t>
            </a:r>
            <a:r>
              <a:rPr lang="zh-CN" altLang="en-US" sz="2000" dirty="0">
                <a:solidFill>
                  <a:schemeClr val="bg1"/>
                </a:solidFill>
              </a:rPr>
              <a:t>日（周五）</a:t>
            </a:r>
            <a:r>
              <a:rPr lang="en-US" altLang="zh-CN" sz="2000" dirty="0">
                <a:solidFill>
                  <a:schemeClr val="bg1"/>
                </a:solidFill>
              </a:rPr>
              <a:t>15:00-16:00  </a:t>
            </a:r>
            <a:r>
              <a:rPr lang="zh-CN" altLang="en-US" sz="2000" dirty="0">
                <a:solidFill>
                  <a:schemeClr val="bg1"/>
                </a:solidFill>
              </a:rPr>
              <a:t>地点：物理学院九楼天象厅</a:t>
            </a:r>
            <a:endParaRPr sz="2000" dirty="0">
              <a:solidFill>
                <a:schemeClr val="bg1"/>
              </a:solidFill>
            </a:endParaRPr>
          </a:p>
          <a:p>
            <a:pPr algn="ctr"/>
            <a:endParaRPr lang="zh-CN" altLang="en-US" sz="2000" dirty="0">
              <a:solidFill>
                <a:schemeClr val="bg1"/>
              </a:solidFill>
            </a:endParaRPr>
          </a:p>
        </p:txBody>
      </p:sp>
      <p:sp>
        <p:nvSpPr>
          <p:cNvPr id="33" name="文本框 32"/>
          <p:cNvSpPr txBox="1"/>
          <p:nvPr/>
        </p:nvSpPr>
        <p:spPr>
          <a:xfrm>
            <a:off x="326275" y="9683579"/>
            <a:ext cx="8681085" cy="3139321"/>
          </a:xfrm>
          <a:prstGeom prst="rect">
            <a:avLst/>
          </a:prstGeom>
          <a:noFill/>
        </p:spPr>
        <p:txBody>
          <a:bodyPr wrap="square" rtlCol="0">
            <a:spAutoFit/>
          </a:bodyPr>
          <a:lstStyle/>
          <a:p>
            <a:r>
              <a:rPr lang="zh-CN" sz="2200" dirty="0">
                <a:solidFill>
                  <a:schemeClr val="bg1"/>
                </a:solidFill>
                <a:latin typeface="华文仿宋" panose="02010600040101010101" charset="-122"/>
                <a:ea typeface="华文仿宋" panose="02010600040101010101" charset="-122"/>
              </a:rPr>
              <a:t>报</a:t>
            </a:r>
            <a:r>
              <a:rPr sz="2200" dirty="0" err="1">
                <a:solidFill>
                  <a:schemeClr val="bg1"/>
                </a:solidFill>
                <a:latin typeface="华文仿宋" panose="02010600040101010101" charset="-122"/>
                <a:ea typeface="华文仿宋" panose="02010600040101010101" charset="-122"/>
              </a:rPr>
              <a:t>告摘要</a:t>
            </a:r>
            <a:r>
              <a:rPr sz="2200" dirty="0">
                <a:solidFill>
                  <a:schemeClr val="bg1"/>
                </a:solidFill>
                <a:latin typeface="华文仿宋" panose="02010600040101010101" charset="-122"/>
                <a:ea typeface="华文仿宋" panose="02010600040101010101" charset="-122"/>
              </a:rPr>
              <a:t>：</a:t>
            </a:r>
            <a:r>
              <a:rPr lang="zh-CN" altLang="en-US" sz="2200" dirty="0">
                <a:solidFill>
                  <a:schemeClr val="bg1"/>
                </a:solidFill>
                <a:latin typeface="华文仿宋" panose="02010600040101010101" charset="-122"/>
                <a:ea typeface="华文仿宋" panose="02010600040101010101" charset="-122"/>
              </a:rPr>
              <a:t>天体引力效应的观测表明暗物质占宇宙总能量份额的约</a:t>
            </a:r>
            <a:r>
              <a:rPr lang="en-US" altLang="zh-CN" sz="2200" dirty="0">
                <a:solidFill>
                  <a:schemeClr val="bg1"/>
                </a:solidFill>
                <a:latin typeface="华文仿宋" panose="02010600040101010101" charset="-122"/>
                <a:ea typeface="华文仿宋" panose="02010600040101010101" charset="-122"/>
              </a:rPr>
              <a:t>1/4</a:t>
            </a:r>
            <a:r>
              <a:rPr lang="zh-CN" altLang="en-US" sz="2200" dirty="0">
                <a:solidFill>
                  <a:schemeClr val="bg1"/>
                </a:solidFill>
                <a:latin typeface="华文仿宋" panose="02010600040101010101" charset="-122"/>
                <a:ea typeface="华文仿宋" panose="02010600040101010101" charset="-122"/>
              </a:rPr>
              <a:t>，比我们熟知的普通重子物质多</a:t>
            </a:r>
            <a:r>
              <a:rPr lang="en-US" altLang="zh-CN" sz="2200" dirty="0">
                <a:solidFill>
                  <a:schemeClr val="bg1"/>
                </a:solidFill>
                <a:latin typeface="华文仿宋" panose="02010600040101010101" charset="-122"/>
                <a:ea typeface="华文仿宋" panose="02010600040101010101" charset="-122"/>
              </a:rPr>
              <a:t>5</a:t>
            </a:r>
            <a:r>
              <a:rPr lang="zh-CN" altLang="en-US" sz="2200" dirty="0">
                <a:solidFill>
                  <a:schemeClr val="bg1"/>
                </a:solidFill>
                <a:latin typeface="华文仿宋" panose="02010600040101010101" charset="-122"/>
                <a:ea typeface="华文仿宋" panose="02010600040101010101" charset="-122"/>
              </a:rPr>
              <a:t>倍。尽管暗物质从首次天文发现以来已有近百年历史，关于其物理本质人们仍不得而知。暗物质很可能是某种基本粒子，理论上对其质量和相互作用强度的预言却跨越了很多个数量级，为暗物质粒子的实验探测带来很大挑战。本报告将介绍通过天文观测的办法来探测暗物质粒子的尝试，主要包括两个部分：</a:t>
            </a:r>
            <a:r>
              <a:rPr lang="en-US" altLang="zh-CN" sz="2200" dirty="0">
                <a:solidFill>
                  <a:schemeClr val="bg1"/>
                </a:solidFill>
                <a:latin typeface="华文仿宋" panose="02010600040101010101" charset="-122"/>
                <a:ea typeface="华文仿宋" panose="02010600040101010101" charset="-122"/>
              </a:rPr>
              <a:t>1) </a:t>
            </a:r>
            <a:r>
              <a:rPr lang="zh-CN" altLang="en-US" sz="2200" dirty="0">
                <a:solidFill>
                  <a:schemeClr val="bg1"/>
                </a:solidFill>
                <a:latin typeface="华文仿宋" panose="02010600040101010101" charset="-122"/>
                <a:ea typeface="华文仿宋" panose="02010600040101010101" charset="-122"/>
              </a:rPr>
              <a:t>通过高能粒子观测探测</a:t>
            </a:r>
            <a:r>
              <a:rPr lang="en-US" altLang="zh-CN" sz="2200" dirty="0">
                <a:solidFill>
                  <a:schemeClr val="bg1"/>
                </a:solidFill>
                <a:latin typeface="华文仿宋" panose="02010600040101010101" charset="-122"/>
                <a:ea typeface="华文仿宋" panose="02010600040101010101" charset="-122"/>
              </a:rPr>
              <a:t>WIMP</a:t>
            </a:r>
            <a:r>
              <a:rPr lang="zh-CN" altLang="en-US" sz="2200" dirty="0">
                <a:solidFill>
                  <a:schemeClr val="bg1"/>
                </a:solidFill>
                <a:latin typeface="华文仿宋" panose="02010600040101010101" charset="-122"/>
                <a:ea typeface="华文仿宋" panose="02010600040101010101" charset="-122"/>
              </a:rPr>
              <a:t>暗物质，特别地将介绍我国暗物质粒子探测卫星悟空的主要进展，</a:t>
            </a:r>
            <a:r>
              <a:rPr lang="en-US" altLang="zh-CN" sz="2200" dirty="0">
                <a:solidFill>
                  <a:schemeClr val="bg1"/>
                </a:solidFill>
                <a:latin typeface="华文仿宋" panose="02010600040101010101" charset="-122"/>
                <a:ea typeface="华文仿宋" panose="02010600040101010101" charset="-122"/>
              </a:rPr>
              <a:t>2) </a:t>
            </a:r>
            <a:r>
              <a:rPr lang="zh-CN" altLang="en-US" sz="2200" dirty="0">
                <a:solidFill>
                  <a:schemeClr val="bg1"/>
                </a:solidFill>
                <a:latin typeface="华文仿宋" panose="02010600040101010101" charset="-122"/>
                <a:ea typeface="华文仿宋" panose="02010600040101010101" charset="-122"/>
              </a:rPr>
              <a:t>通过高精度天体位置和时间观测探测超轻暗物质。</a:t>
            </a:r>
            <a:endParaRPr lang="zh-CN" altLang="en-US" sz="2200" dirty="0">
              <a:solidFill>
                <a:schemeClr val="bg1"/>
              </a:solidFill>
              <a:latin typeface="华文仿宋" panose="02010600040101010101" charset="-122"/>
              <a:ea typeface="华文仿宋" panose="02010600040101010101" charset="-122"/>
            </a:endParaRPr>
          </a:p>
        </p:txBody>
      </p:sp>
      <p:sp>
        <p:nvSpPr>
          <p:cNvPr id="34" name="文本框 33"/>
          <p:cNvSpPr txBox="1"/>
          <p:nvPr/>
        </p:nvSpPr>
        <p:spPr>
          <a:xfrm>
            <a:off x="556895" y="12964855"/>
            <a:ext cx="6665595" cy="460375"/>
          </a:xfrm>
          <a:prstGeom prst="rect">
            <a:avLst/>
          </a:prstGeom>
          <a:noFill/>
        </p:spPr>
        <p:txBody>
          <a:bodyPr wrap="square" rtlCol="0">
            <a:spAutoFit/>
          </a:bodyPr>
          <a:lstStyle/>
          <a:p>
            <a:r>
              <a:rPr lang="zh-CN" altLang="en-US" sz="2400" dirty="0">
                <a:solidFill>
                  <a:schemeClr val="bg1"/>
                </a:solidFill>
              </a:rPr>
              <a:t>主办单位：广西大学物理科学与工程技术学院</a:t>
            </a:r>
            <a:endParaRPr lang="zh-CN" altLang="en-US" sz="2400" dirty="0">
              <a:solidFill>
                <a:schemeClr val="bg1"/>
              </a:solidFill>
            </a:endParaRPr>
          </a:p>
        </p:txBody>
      </p:sp>
      <p:cxnSp>
        <p:nvCxnSpPr>
          <p:cNvPr id="36" name="直接连接符 35"/>
          <p:cNvCxnSpPr/>
          <p:nvPr/>
        </p:nvCxnSpPr>
        <p:spPr>
          <a:xfrm>
            <a:off x="326390" y="8879744"/>
            <a:ext cx="843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47400" y="9340588"/>
            <a:ext cx="8432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89230" y="4833670"/>
            <a:ext cx="9009380" cy="3269613"/>
          </a:xfrm>
          <a:prstGeom prst="rect">
            <a:avLst/>
          </a:prstGeom>
        </p:spPr>
        <p:txBody>
          <a:bodyPr wrap="square">
            <a:spAutoFit/>
          </a:bodyPr>
          <a:lstStyle/>
          <a:p>
            <a:pPr>
              <a:lnSpc>
                <a:spcPct val="150000"/>
              </a:lnSpc>
            </a:pP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                                        袁强，紫金山天文台研究员、紫台暗物质和空间天文</a:t>
            </a:r>
            <a:endPar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                                        </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研究部副主任。</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2010</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年博士毕业于中国科学院高能物理研究所，先后在高能物理研究所，美国马萨诸塞大学从事高能天体物理研究，获得</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2017</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年国家优秀青年科学基金资助。在</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PRL, PRD, </a:t>
            </a:r>
            <a:r>
              <a:rPr lang="en-US" altLang="zh-CN" sz="2000" dirty="0" err="1">
                <a:solidFill>
                  <a:schemeClr val="accent1">
                    <a:lumMod val="20000"/>
                    <a:lumOff val="80000"/>
                  </a:schemeClr>
                </a:solidFill>
                <a:latin typeface="微软雅黑" panose="020B0503020204020204" pitchFamily="34" charset="-122"/>
                <a:ea typeface="微软雅黑" panose="020B0503020204020204" pitchFamily="34" charset="-122"/>
              </a:rPr>
              <a:t>ApJ</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 JCAP, PLB</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等期刊发表论文</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100</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余篇，总引用</a:t>
            </a:r>
            <a:r>
              <a:rPr lang="en-US" altLang="zh-CN" sz="2000" dirty="0">
                <a:solidFill>
                  <a:schemeClr val="accent1">
                    <a:lumMod val="20000"/>
                    <a:lumOff val="80000"/>
                  </a:schemeClr>
                </a:solidFill>
                <a:latin typeface="微软雅黑" panose="020B0503020204020204" pitchFamily="34" charset="-122"/>
                <a:ea typeface="微软雅黑" panose="020B0503020204020204" pitchFamily="34" charset="-122"/>
              </a:rPr>
              <a:t>2900</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余次。研究兴趣为暗物质粒子间接探测，高能天体物理现象，宇宙线物理等。现在从事的工作之一是我国暗物质粒子探测卫星的数据分析和相关科学研究。</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827405" y="1068070"/>
            <a:ext cx="4784090" cy="460375"/>
          </a:xfrm>
          <a:prstGeom prst="rect">
            <a:avLst/>
          </a:prstGeom>
          <a:noFill/>
        </p:spPr>
        <p:txBody>
          <a:bodyPr wrap="square" rtlCol="0">
            <a:spAutoFit/>
          </a:bodyPr>
          <a:lstStyle/>
          <a:p>
            <a:r>
              <a:rPr lang="zh-CN" altLang="en-US" sz="2400" dirty="0">
                <a:solidFill>
                  <a:schemeClr val="accent1">
                    <a:lumMod val="20000"/>
                    <a:lumOff val="80000"/>
                  </a:schemeClr>
                </a:solidFill>
                <a:latin typeface="隶书" panose="02010509060101010101" pitchFamily="49" charset="-122"/>
                <a:ea typeface="隶书" panose="02010509060101010101" pitchFamily="49" charset="-122"/>
                <a:sym typeface="+mn-ea"/>
              </a:rPr>
              <a:t>物理学院学术海报：</a:t>
            </a:r>
            <a:r>
              <a:rPr lang="en-US" altLang="zh-CN" sz="2400" dirty="0">
                <a:solidFill>
                  <a:schemeClr val="accent1">
                    <a:lumMod val="20000"/>
                    <a:lumOff val="80000"/>
                  </a:schemeClr>
                </a:solidFill>
                <a:latin typeface="Times New Roman" panose="02020603050405020304" pitchFamily="18" charset="0"/>
                <a:ea typeface="隶书" panose="02010509060101010101" pitchFamily="49" charset="-122"/>
                <a:cs typeface="Times New Roman" panose="02020603050405020304" pitchFamily="18" charset="0"/>
                <a:sym typeface="+mn-ea"/>
              </a:rPr>
              <a:t>2020 (5)</a:t>
            </a:r>
            <a:endParaRPr lang="zh-CN" altLang="en-US" sz="2400" dirty="0">
              <a:solidFill>
                <a:schemeClr val="accent1">
                  <a:lumMod val="20000"/>
                  <a:lumOff val="80000"/>
                </a:schemeClr>
              </a:solidFill>
              <a:latin typeface="Times New Roman" panose="02020603050405020304" pitchFamily="18" charset="0"/>
              <a:ea typeface="隶书" panose="02010509060101010101" pitchFamily="49" charset="-122"/>
              <a:cs typeface="Times New Roman" panose="02020603050405020304" pitchFamily="18" charset="0"/>
            </a:endParaRPr>
          </a:p>
        </p:txBody>
      </p:sp>
      <p:pic>
        <p:nvPicPr>
          <p:cNvPr id="1026" name="Picture 2" descr="http://dsxt.ustc.edu.cn/fj_show.asp?fjid=2602"/>
          <p:cNvPicPr>
            <a:picLocks noChangeAspect="1" noChangeArrowheads="1"/>
          </p:cNvPicPr>
          <p:nvPr/>
        </p:nvPicPr>
        <p:blipFill rotWithShape="1">
          <a:blip r:embed="rId6">
            <a:extLst>
              <a:ext uri="{28A0092B-C50C-407E-A947-70E740481C1C}">
                <a14:useLocalDpi xmlns:a14="http://schemas.microsoft.com/office/drawing/2010/main" val="0"/>
              </a:ext>
            </a:extLst>
          </a:blip>
          <a:srcRect l="11184" r="9786"/>
          <a:stretch>
            <a:fillRect/>
          </a:stretch>
        </p:blipFill>
        <p:spPr bwMode="auto">
          <a:xfrm>
            <a:off x="556895" y="2547171"/>
            <a:ext cx="2369185" cy="29978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685</Words>
  <Application>WPS 演示</Application>
  <PresentationFormat>自定义</PresentationFormat>
  <Paragraphs>21</Paragraphs>
  <Slides>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Times New Roman</vt:lpstr>
      <vt:lpstr>微软雅黑</vt:lpstr>
      <vt:lpstr>华文仿宋</vt:lpstr>
      <vt:lpstr>隶书</vt:lpstr>
      <vt:lpstr>Calibri</vt:lpstr>
      <vt:lpstr>等线</vt:lpstr>
      <vt:lpstr>Arial Unicode MS</vt:lpstr>
      <vt:lpstr>等线 Light</vt:lpstr>
      <vt:lpstr>Calibri Light</vt:lpstr>
      <vt:lpstr>Office 主题​​</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blacklong</dc:creator>
  <cp:lastModifiedBy>卢强华</cp:lastModifiedBy>
  <cp:revision>73</cp:revision>
  <dcterms:created xsi:type="dcterms:W3CDTF">2018-10-12T04:07:00Z</dcterms:created>
  <dcterms:modified xsi:type="dcterms:W3CDTF">2020-10-12T06:51:55Z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